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icrosoft PhagsPa" panose="020B0502040204020203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5441" autoAdjust="0"/>
  </p:normalViewPr>
  <p:slideViewPr>
    <p:cSldViewPr>
      <p:cViewPr>
        <p:scale>
          <a:sx n="60" d="100"/>
          <a:sy n="60" d="100"/>
        </p:scale>
        <p:origin x="-13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A:\Data%20Analytics\TheForagecom_Accenture%20DA%20Simulation\Task%203_Final%20Content%20Data%20set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Category Score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Category_Scores!$A$2:$A$17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Category_Scores!$B$2:$B$17</c:f>
              <c:numCache>
                <c:formatCode>General</c:formatCode>
                <c:ptCount val="16"/>
                <c:pt idx="0">
                  <c:v>54269</c:v>
                </c:pt>
                <c:pt idx="1">
                  <c:v>69339</c:v>
                </c:pt>
                <c:pt idx="2">
                  <c:v>68738</c:v>
                </c:pt>
                <c:pt idx="3">
                  <c:v>66676</c:v>
                </c:pt>
                <c:pt idx="4">
                  <c:v>64756</c:v>
                </c:pt>
                <c:pt idx="5">
                  <c:v>52511</c:v>
                </c:pt>
                <c:pt idx="6">
                  <c:v>57783</c:v>
                </c:pt>
                <c:pt idx="7">
                  <c:v>49264</c:v>
                </c:pt>
                <c:pt idx="8">
                  <c:v>71168</c:v>
                </c:pt>
                <c:pt idx="9">
                  <c:v>50339</c:v>
                </c:pt>
                <c:pt idx="10">
                  <c:v>64880</c:v>
                </c:pt>
                <c:pt idx="11">
                  <c:v>55323</c:v>
                </c:pt>
                <c:pt idx="12">
                  <c:v>57436</c:v>
                </c:pt>
                <c:pt idx="13">
                  <c:v>49619</c:v>
                </c:pt>
                <c:pt idx="14">
                  <c:v>74965</c:v>
                </c:pt>
                <c:pt idx="15">
                  <c:v>66579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B-4E11-A170-3A486B3580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40231648"/>
        <c:axId val="540229984"/>
      </c:barChart>
      <c:catAx>
        <c:axId val="54023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29984"/>
        <c:crosses val="autoZero"/>
        <c:auto val="1"/>
        <c:lblAlgn val="ctr"/>
        <c:lblOffset val="100"/>
        <c:noMultiLvlLbl val="0"/>
      </c:catAx>
      <c:valAx>
        <c:axId val="54022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3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5 Categories by Scores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Popular_Category_chart!$B$1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Popular_Category_chart!$A$2:$A$16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Popular_Category_chart!$B$2:$B$16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BF-48E0-B089-3B933F53A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57414656"/>
        <c:axId val="757422144"/>
      </c:barChart>
      <c:catAx>
        <c:axId val="75741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422144"/>
        <c:crosses val="autoZero"/>
        <c:auto val="1"/>
        <c:lblAlgn val="ctr"/>
        <c:lblOffset val="100"/>
        <c:noMultiLvlLbl val="0"/>
      </c:catAx>
      <c:valAx>
        <c:axId val="75742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41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Reaction_Counts_perCategory!$B$1</c:f>
              <c:strCache>
                <c:ptCount val="1"/>
                <c:pt idx="0">
                  <c:v>Reaction Count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Reaction_Counts_perCategory!$A$2:$A$17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Reaction_Counts_perCategory!$B$2:$B$17</c:f>
              <c:numCache>
                <c:formatCode>General</c:formatCode>
                <c:ptCount val="16"/>
                <c:pt idx="0">
                  <c:v>1363</c:v>
                </c:pt>
                <c:pt idx="1">
                  <c:v>1717</c:v>
                </c:pt>
                <c:pt idx="2">
                  <c:v>1698</c:v>
                </c:pt>
                <c:pt idx="3">
                  <c:v>1699</c:v>
                </c:pt>
                <c:pt idx="4">
                  <c:v>1664</c:v>
                </c:pt>
                <c:pt idx="5">
                  <c:v>1338</c:v>
                </c:pt>
                <c:pt idx="6">
                  <c:v>1457</c:v>
                </c:pt>
                <c:pt idx="7">
                  <c:v>1217</c:v>
                </c:pt>
                <c:pt idx="8">
                  <c:v>1796</c:v>
                </c:pt>
                <c:pt idx="9">
                  <c:v>1328</c:v>
                </c:pt>
                <c:pt idx="10">
                  <c:v>1647</c:v>
                </c:pt>
                <c:pt idx="11">
                  <c:v>1395</c:v>
                </c:pt>
                <c:pt idx="12">
                  <c:v>1433</c:v>
                </c:pt>
                <c:pt idx="13">
                  <c:v>1248</c:v>
                </c:pt>
                <c:pt idx="14">
                  <c:v>1897</c:v>
                </c:pt>
                <c:pt idx="15">
                  <c:v>1676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2-4417-ABEC-806951CDAD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58339536"/>
        <c:axId val="758334128"/>
        <c:axId val="0"/>
      </c:bar3DChart>
      <c:catAx>
        <c:axId val="758339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334128"/>
        <c:crosses val="autoZero"/>
        <c:auto val="1"/>
        <c:lblAlgn val="ctr"/>
        <c:lblOffset val="100"/>
        <c:noMultiLvlLbl val="0"/>
      </c:catAx>
      <c:valAx>
        <c:axId val="75833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833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A1-42B3-91BE-7F45EE8ED7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A1-42B3-91BE-7F45EE8ED7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AA1-42B3-91BE-7F45EE8ED7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AA1-42B3-91BE-7F45EE8ED7C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AA1-42B3-91BE-7F45EE8ED7C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AA1-42B3-91BE-7F45EE8ED7C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AA1-42B3-91BE-7F45EE8ED7C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AA1-42B3-91BE-7F45EE8ED7C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AA1-42B3-91BE-7F45EE8ED7C7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0AA1-42B3-91BE-7F45EE8ED7C7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0AA1-42B3-91BE-7F45EE8ED7C7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0AA1-42B3-91BE-7F45EE8ED7C7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0AA1-42B3-91BE-7F45EE8ED7C7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0AA1-42B3-91BE-7F45EE8ED7C7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0AA1-42B3-91BE-7F45EE8ED7C7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0AA1-42B3-91BE-7F45EE8ED7C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Category_Scores!$A$2:$A$17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Category_Scores!$B$2:$B$17</c:f>
              <c:numCache>
                <c:formatCode>General</c:formatCode>
                <c:ptCount val="16"/>
                <c:pt idx="0">
                  <c:v>54269</c:v>
                </c:pt>
                <c:pt idx="1">
                  <c:v>69339</c:v>
                </c:pt>
                <c:pt idx="2">
                  <c:v>68738</c:v>
                </c:pt>
                <c:pt idx="3">
                  <c:v>66676</c:v>
                </c:pt>
                <c:pt idx="4">
                  <c:v>64756</c:v>
                </c:pt>
                <c:pt idx="5">
                  <c:v>52511</c:v>
                </c:pt>
                <c:pt idx="6">
                  <c:v>57783</c:v>
                </c:pt>
                <c:pt idx="7">
                  <c:v>49264</c:v>
                </c:pt>
                <c:pt idx="8">
                  <c:v>71168</c:v>
                </c:pt>
                <c:pt idx="9">
                  <c:v>50339</c:v>
                </c:pt>
                <c:pt idx="10">
                  <c:v>64880</c:v>
                </c:pt>
                <c:pt idx="11">
                  <c:v>55323</c:v>
                </c:pt>
                <c:pt idx="12">
                  <c:v>57436</c:v>
                </c:pt>
                <c:pt idx="13">
                  <c:v>49619</c:v>
                </c:pt>
                <c:pt idx="14">
                  <c:v>74965</c:v>
                </c:pt>
                <c:pt idx="15">
                  <c:v>66579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0AA1-42B3-91BE-7F45EE8ED7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2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3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4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5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7843504946278264"/>
          <c:y val="0.12455506890209532"/>
          <c:w val="0.21527069352634839"/>
          <c:h val="0.810462159428871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Popular_Category_chart!$B$1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4492-4DF4-ACCB-C6525F76FA5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492-4DF4-ACCB-C6525F76FA5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492-4DF4-ACCB-C6525F76FA5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492-4DF4-ACCB-C6525F76FA5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492-4DF4-ACCB-C6525F76FA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Popular_Category_chart!$A$2:$A$16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Popular_Category_chart!$B$2:$B$16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492-4DF4-ACCB-C6525F76FA5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Reaction_Counts_perCategory!$B$1</c:f>
              <c:strCache>
                <c:ptCount val="1"/>
                <c:pt idx="0">
                  <c:v>Reaction Count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Reaction_Counts_perCategory!$A$2:$A$17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Reaction_Counts_perCategory!$B$2:$B$17</c:f>
              <c:numCache>
                <c:formatCode>General</c:formatCode>
                <c:ptCount val="16"/>
                <c:pt idx="0">
                  <c:v>1363</c:v>
                </c:pt>
                <c:pt idx="1">
                  <c:v>1717</c:v>
                </c:pt>
                <c:pt idx="2">
                  <c:v>1698</c:v>
                </c:pt>
                <c:pt idx="3">
                  <c:v>1699</c:v>
                </c:pt>
                <c:pt idx="4">
                  <c:v>1664</c:v>
                </c:pt>
                <c:pt idx="5">
                  <c:v>1338</c:v>
                </c:pt>
                <c:pt idx="6">
                  <c:v>1457</c:v>
                </c:pt>
                <c:pt idx="7">
                  <c:v>1217</c:v>
                </c:pt>
                <c:pt idx="8">
                  <c:v>1796</c:v>
                </c:pt>
                <c:pt idx="9">
                  <c:v>1328</c:v>
                </c:pt>
                <c:pt idx="10">
                  <c:v>1647</c:v>
                </c:pt>
                <c:pt idx="11">
                  <c:v>1395</c:v>
                </c:pt>
                <c:pt idx="12">
                  <c:v>1433</c:v>
                </c:pt>
                <c:pt idx="13">
                  <c:v>1248</c:v>
                </c:pt>
                <c:pt idx="14">
                  <c:v>1897</c:v>
                </c:pt>
                <c:pt idx="15">
                  <c:v>1676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59-4DE7-B4FB-E5F4042AE2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58339536"/>
        <c:axId val="758334128"/>
        <c:axId val="0"/>
      </c:bar3DChart>
      <c:catAx>
        <c:axId val="758339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334128"/>
        <c:crosses val="autoZero"/>
        <c:auto val="1"/>
        <c:lblAlgn val="ctr"/>
        <c:lblOffset val="100"/>
        <c:noMultiLvlLbl val="0"/>
      </c:catAx>
      <c:valAx>
        <c:axId val="75833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833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655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4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Relationship Id="rId9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67008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1000" b="1" spc="-105" dirty="0" smtClean="0">
                <a:solidFill>
                  <a:srgbClr val="FFFFFF"/>
                </a:solidFill>
                <a:latin typeface="Microsoft PhagsPa" panose="020B0502040204020203" pitchFamily="34" charset="0"/>
              </a:rPr>
              <a:t>Social Buzz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62857"/>
              </p:ext>
            </p:extLst>
          </p:nvPr>
        </p:nvGraphicFramePr>
        <p:xfrm>
          <a:off x="3438214" y="2211095"/>
          <a:ext cx="12933846" cy="675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Rectangle 27"/>
          <p:cNvSpPr/>
          <p:nvPr/>
        </p:nvSpPr>
        <p:spPr>
          <a:xfrm>
            <a:off x="5338801" y="1231450"/>
            <a:ext cx="936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Total Reaction Counts of all Categories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180277"/>
              </p:ext>
            </p:extLst>
          </p:nvPr>
        </p:nvGraphicFramePr>
        <p:xfrm>
          <a:off x="4346872" y="2175951"/>
          <a:ext cx="12651428" cy="678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79464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Microsoft PhagsPa" panose="020B050204020402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187694" y="2013188"/>
            <a:ext cx="64657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found out that Animals, Science, Healthy Eating, 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And Food are the top 5 categories of Social Buzz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70324" y="4481780"/>
            <a:ext cx="61609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is a healthy distribution of user engagement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all categories of content on the platform.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difference between the highest scoring category and 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least category is about 11% within Top 5 categories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00081" y="7519579"/>
            <a:ext cx="630140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Social Buzz must focus on recommending these categories 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more of his user base to increase the retention time</a:t>
            </a:r>
          </a:p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the platform per users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i="1" spc="-26" dirty="0">
                <a:solidFill>
                  <a:srgbClr val="FFFFFF"/>
                </a:solidFill>
                <a:latin typeface="Microsoft PhagsPa" panose="020B050204020402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Microsoft PhagsPa" panose="020B0502040204020203" pitchFamily="34" charset="0"/>
              </a:rPr>
              <a:t>Thank you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9296" y="2108286"/>
            <a:ext cx="12024580" cy="6078326"/>
            <a:chOff x="0" y="-1442290"/>
            <a:chExt cx="11783919" cy="588419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42290"/>
              <a:ext cx="11564591" cy="119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 smtClean="0">
                  <a:solidFill>
                    <a:srgbClr val="000000"/>
                  </a:solidFill>
                  <a:latin typeface="Microsoft PhagsPa" panose="020B0502040204020203" pitchFamily="34" charset="0"/>
                </a:rPr>
                <a:t>Todays Agenda</a:t>
              </a:r>
              <a:endParaRPr lang="en-US" sz="8000" b="1" spc="-80" dirty="0">
                <a:solidFill>
                  <a:srgbClr val="000000"/>
                </a:solidFill>
                <a:latin typeface="Microsoft PhagsPa" panose="020B050204020402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9328" y="151472"/>
              <a:ext cx="11564591" cy="429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spc="-19" dirty="0" smtClean="0">
                  <a:solidFill>
                    <a:srgbClr val="000000"/>
                  </a:solidFill>
                  <a:latin typeface="+mj-lt"/>
                </a:rPr>
                <a:t>Project recap</a:t>
              </a:r>
              <a:endParaRPr lang="en-US" sz="32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sz="3200" spc="-19" dirty="0" smtClean="0">
                  <a:solidFill>
                    <a:srgbClr val="000000"/>
                  </a:solidFill>
                  <a:latin typeface="+mj-lt"/>
                </a:rPr>
                <a:t>Problem </a:t>
              </a:r>
              <a:endParaRPr lang="en-US" sz="32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Microsoft PhagsPa" panose="020B0502040204020203" pitchFamily="34" charset="0"/>
              </a:rPr>
              <a:t>Project Recap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606718" y="2281178"/>
            <a:ext cx="725174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Social Buzz platform is rapidly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rowing and it needs to upgrade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its current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handling technology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 smoothly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transition into a large scale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type model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for its data handling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</a:p>
          <a:p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Accenture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have embarked on a 3 month pilot with Social Buzz to address the 3 main challenges: </a:t>
            </a:r>
            <a:endPara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844147" y="5743142"/>
            <a:ext cx="693420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audit of Social Buzz’s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Microsoft PhagsPa" panose="020B0502040204020203" pitchFamily="34" charset="0"/>
              </a:rPr>
              <a:t>Problem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98713" y="4969448"/>
            <a:ext cx="765520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Social Buzz is getting almost 100000 post uploaded on its platform on daily basis and </a:t>
            </a:r>
          </a:p>
          <a:p>
            <a:pPr algn="ctr"/>
            <a:r>
              <a:rPr lang="en-US" sz="2800" b="1" cap="none" spc="0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will be </a:t>
            </a:r>
            <a:r>
              <a:rPr lang="en-US" sz="28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36500000 posts a</a:t>
            </a:r>
            <a:r>
              <a:rPr lang="en-US" sz="2800" b="1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year</a:t>
            </a:r>
            <a:endParaRPr lang="en-US" sz="2800" b="1" cap="none" spc="0" dirty="0" smtClean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3798" y="6534709"/>
            <a:ext cx="673780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handle such a large amount of data effectively needs the best industry standard practices and this is where Accenture will help you.</a:t>
            </a:r>
            <a:endParaRPr lang="en-US" sz="2400" b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53799" y="7894377"/>
            <a:ext cx="69642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Accenture’s analytics team will be analyzing Social Buzz’s platform data to deduce insights on </a:t>
            </a:r>
            <a:r>
              <a:rPr lang="en-US" sz="2400" b="1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en-US" sz="2400" b="1" cap="none" spc="0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top 5 popular content category and its proper implications for further growth of the platform.</a:t>
            </a:r>
            <a:endParaRPr lang="en-US" sz="2400" b="1" cap="none" spc="0" dirty="0" smtClean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Microsoft PhagsPa" panose="020B0502040204020203" pitchFamily="34" charset="0"/>
              </a:rPr>
              <a:t>The Analytics team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981007" y="1600237"/>
            <a:ext cx="3678861" cy="1132781"/>
            <a:chOff x="13981007" y="1600237"/>
            <a:chExt cx="3678861" cy="1132781"/>
          </a:xfrm>
        </p:grpSpPr>
        <p:sp>
          <p:nvSpPr>
            <p:cNvPr id="32" name="Rectangle 31"/>
            <p:cNvSpPr/>
            <p:nvPr/>
          </p:nvSpPr>
          <p:spPr>
            <a:xfrm>
              <a:off x="13981007" y="1600237"/>
              <a:ext cx="3678861" cy="70788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/>
                <a:t>Andrew Fleming</a:t>
              </a:r>
              <a:endPara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981007" y="2271353"/>
              <a:ext cx="367886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/>
                <a:t>(Chief Technical Architect)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982554" y="4497223"/>
            <a:ext cx="3678861" cy="1194336"/>
            <a:chOff x="13981007" y="1600237"/>
            <a:chExt cx="3678861" cy="1194336"/>
          </a:xfrm>
        </p:grpSpPr>
        <p:sp>
          <p:nvSpPr>
            <p:cNvPr id="36" name="Rectangle 35"/>
            <p:cNvSpPr/>
            <p:nvPr/>
          </p:nvSpPr>
          <p:spPr>
            <a:xfrm>
              <a:off x="13981007" y="1600237"/>
              <a:ext cx="3678861" cy="64633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/>
                <a:t>Marcus </a:t>
              </a:r>
              <a:r>
                <a:rPr lang="en-US" sz="3600" b="1" dirty="0" err="1"/>
                <a:t>Rompton</a:t>
              </a:r>
              <a:endPara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981007" y="2271353"/>
              <a:ext cx="367886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/>
                <a:t>(Senior </a:t>
              </a:r>
              <a:r>
                <a:rPr lang="en-US" sz="2800" dirty="0" smtClean="0"/>
                <a:t>Principle</a:t>
              </a:r>
              <a:r>
                <a:rPr lang="en-US" sz="2800" dirty="0"/>
                <a:t>)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981007" y="7532022"/>
            <a:ext cx="3678861" cy="1194336"/>
            <a:chOff x="13981007" y="1600237"/>
            <a:chExt cx="3678861" cy="1194336"/>
          </a:xfrm>
        </p:grpSpPr>
        <p:sp>
          <p:nvSpPr>
            <p:cNvPr id="39" name="Rectangle 38"/>
            <p:cNvSpPr/>
            <p:nvPr/>
          </p:nvSpPr>
          <p:spPr>
            <a:xfrm>
              <a:off x="13981007" y="1600237"/>
              <a:ext cx="3678861" cy="64633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 err="1" smtClean="0"/>
                <a:t>Dipesh</a:t>
              </a:r>
              <a:r>
                <a:rPr lang="en-US" sz="3600" b="1" dirty="0" smtClean="0"/>
                <a:t> </a:t>
              </a:r>
              <a:r>
                <a:rPr lang="en-US" sz="3600" b="1" dirty="0" err="1" smtClean="0"/>
                <a:t>Baraik</a:t>
              </a:r>
              <a:endPara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981007" y="2271353"/>
              <a:ext cx="367886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 smtClean="0"/>
                <a:t>(Data Analyst)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Microsoft PhagsPa" panose="020B050204020402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92451" y="1353771"/>
            <a:ext cx="523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Data Understanding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52474" y="2951736"/>
            <a:ext cx="523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Data Cleaning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09246" y="4548847"/>
            <a:ext cx="523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Data Modelling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039027" y="6204824"/>
            <a:ext cx="523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Data Analysis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782015" y="7888343"/>
            <a:ext cx="523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Final Insights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95983" y="6479563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Microsoft PhagsPa" panose="020B050204020402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70299" y="6479066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87839" y="6479066"/>
            <a:ext cx="2972219" cy="881758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991106"/>
              </p:ext>
            </p:extLst>
          </p:nvPr>
        </p:nvGraphicFramePr>
        <p:xfrm>
          <a:off x="1327451" y="3288677"/>
          <a:ext cx="4337378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874485"/>
              </p:ext>
            </p:extLst>
          </p:nvPr>
        </p:nvGraphicFramePr>
        <p:xfrm>
          <a:off x="6512726" y="32876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329871"/>
              </p:ext>
            </p:extLst>
          </p:nvPr>
        </p:nvGraphicFramePr>
        <p:xfrm>
          <a:off x="11902793" y="3287682"/>
          <a:ext cx="5100539" cy="2777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Rectangle 17"/>
          <p:cNvSpPr/>
          <p:nvPr/>
        </p:nvSpPr>
        <p:spPr>
          <a:xfrm>
            <a:off x="1140263" y="2459516"/>
            <a:ext cx="468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Total 16 Categories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1069" y="2459516"/>
            <a:ext cx="468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Animal tops the Top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5 Categories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11233" y="2451877"/>
            <a:ext cx="468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Reaction Counts for each Category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465584"/>
              </p:ext>
            </p:extLst>
          </p:nvPr>
        </p:nvGraphicFramePr>
        <p:xfrm>
          <a:off x="4093844" y="2471738"/>
          <a:ext cx="13035901" cy="657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Rectangle 34"/>
          <p:cNvSpPr/>
          <p:nvPr/>
        </p:nvSpPr>
        <p:spPr>
          <a:xfrm>
            <a:off x="5374743" y="1665742"/>
            <a:ext cx="936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Category Pie Chart by Total Scores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65841" y="2563808"/>
            <a:ext cx="20063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 healthy distribution of user engagement on </a:t>
            </a: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each of the category is good for the platform’s overall growth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62857"/>
              </p:ext>
            </p:extLst>
          </p:nvPr>
        </p:nvGraphicFramePr>
        <p:xfrm>
          <a:off x="3438214" y="2211095"/>
          <a:ext cx="12933846" cy="675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Rectangle 27"/>
          <p:cNvSpPr/>
          <p:nvPr/>
        </p:nvSpPr>
        <p:spPr>
          <a:xfrm>
            <a:off x="5338801" y="1231450"/>
            <a:ext cx="936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Top 5 Category Pie Chart by Total Scores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24116" y="2211095"/>
            <a:ext cx="32956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Top 5 categories of the platforms indicates that users tend to like the contents showcasing real world experiences and factual type contents.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24116" y="4953511"/>
            <a:ext cx="32956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Animals, healthy eating and food are surprisingly highly engaging on the platform.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702616" y="2635121"/>
            <a:ext cx="329568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In business terms, this could suggest that the most popular category, animals,</a:t>
            </a:r>
          </a:p>
          <a:p>
            <a:pPr algn="r"/>
            <a:r>
              <a:rPr lang="en-US" sz="2000" dirty="0"/>
              <a:t>is tailing away from the rest of the categories and may continue to get more and</a:t>
            </a:r>
          </a:p>
          <a:p>
            <a:pPr algn="r"/>
            <a:r>
              <a:rPr lang="en-US" sz="2000" dirty="0"/>
              <a:t>more popular. To avoid an issue where 1 content category consumes the entire</a:t>
            </a:r>
          </a:p>
          <a:p>
            <a:pPr algn="r"/>
            <a:r>
              <a:rPr lang="en-US" sz="2000" dirty="0"/>
              <a:t>platform, it will be important for you to ensure that any algorithms used to</a:t>
            </a:r>
          </a:p>
          <a:p>
            <a:pPr algn="r"/>
            <a:r>
              <a:rPr lang="en-US" sz="2000" dirty="0"/>
              <a:t>govern the content on the platform gives a fair balance to the content</a:t>
            </a:r>
          </a:p>
          <a:p>
            <a:pPr algn="r"/>
            <a:r>
              <a:rPr lang="en-US" sz="2000" dirty="0"/>
              <a:t>categories.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494</Words>
  <Application>Microsoft Office PowerPoint</Application>
  <PresentationFormat>Custom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Clear Sans Regular Bold</vt:lpstr>
      <vt:lpstr>Calibri</vt:lpstr>
      <vt:lpstr>Arial</vt:lpstr>
      <vt:lpstr>Microsoft PhagsPa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KNIGHT GOKU</cp:lastModifiedBy>
  <cp:revision>34</cp:revision>
  <dcterms:created xsi:type="dcterms:W3CDTF">2006-08-16T00:00:00Z</dcterms:created>
  <dcterms:modified xsi:type="dcterms:W3CDTF">2024-08-05T19:22:49Z</dcterms:modified>
  <dc:identifier>DAEhDyfaYKE</dc:identifier>
</cp:coreProperties>
</file>